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3" r:id="rId9"/>
    <p:sldId id="266" r:id="rId10"/>
    <p:sldId id="265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77831-71C4-436C-9847-3FCCA1AC16D4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E47-A474-4240-B8B1-BA58CD668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286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77831-71C4-436C-9847-3FCCA1AC16D4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E47-A474-4240-B8B1-BA58CD668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430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77831-71C4-436C-9847-3FCCA1AC16D4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E47-A474-4240-B8B1-BA58CD668E36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029892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77831-71C4-436C-9847-3FCCA1AC16D4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E47-A474-4240-B8B1-BA58CD668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81903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77831-71C4-436C-9847-3FCCA1AC16D4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E47-A474-4240-B8B1-BA58CD668E36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08733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77831-71C4-436C-9847-3FCCA1AC16D4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E47-A474-4240-B8B1-BA58CD668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21175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77831-71C4-436C-9847-3FCCA1AC16D4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E47-A474-4240-B8B1-BA58CD668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358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77831-71C4-436C-9847-3FCCA1AC16D4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E47-A474-4240-B8B1-BA58CD668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5713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77831-71C4-436C-9847-3FCCA1AC16D4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E47-A474-4240-B8B1-BA58CD668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2037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77831-71C4-436C-9847-3FCCA1AC16D4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E47-A474-4240-B8B1-BA58CD668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0368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77831-71C4-436C-9847-3FCCA1AC16D4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E47-A474-4240-B8B1-BA58CD668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998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77831-71C4-436C-9847-3FCCA1AC16D4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E47-A474-4240-B8B1-BA58CD668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9953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77831-71C4-436C-9847-3FCCA1AC16D4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E47-A474-4240-B8B1-BA58CD668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9397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77831-71C4-436C-9847-3FCCA1AC16D4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E47-A474-4240-B8B1-BA58CD668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631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77831-71C4-436C-9847-3FCCA1AC16D4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E47-A474-4240-B8B1-BA58CD668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3462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77831-71C4-436C-9847-3FCCA1AC16D4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0DE47-A474-4240-B8B1-BA58CD668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2908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77831-71C4-436C-9847-3FCCA1AC16D4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640DE47-A474-4240-B8B1-BA58CD668E3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8839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62782-975E-422F-9C78-EB476383AF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1008" y="972152"/>
            <a:ext cx="8340352" cy="1654145"/>
          </a:xfrm>
        </p:spPr>
        <p:txBody>
          <a:bodyPr/>
          <a:lstStyle/>
          <a:p>
            <a:pPr algn="ctr"/>
            <a:r>
              <a:rPr lang="en-GB" dirty="0">
                <a:solidFill>
                  <a:srgbClr val="0070C0"/>
                </a:solidFill>
              </a:rPr>
              <a:t>Year 5 Curriculum Evening</a:t>
            </a:r>
            <a:br>
              <a:rPr lang="en-GB" dirty="0">
                <a:solidFill>
                  <a:srgbClr val="0070C0"/>
                </a:solidFill>
              </a:rPr>
            </a:br>
            <a:r>
              <a:rPr lang="en-GB" dirty="0">
                <a:solidFill>
                  <a:srgbClr val="0070C0"/>
                </a:solidFill>
              </a:rPr>
              <a:t>September 2025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EC2DFE-D23F-4602-96A0-7F030BC29C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H="1">
            <a:off x="9274003" y="6574054"/>
            <a:ext cx="45719" cy="134753"/>
          </a:xfrm>
        </p:spPr>
        <p:txBody>
          <a:bodyPr>
            <a:normAutofit fontScale="25000" lnSpcReduction="20000"/>
          </a:bodyPr>
          <a:lstStyle/>
          <a:p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CE4E0FA-40E5-4D4D-AB28-394EACD044CB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3703" y="3175244"/>
            <a:ext cx="2687825" cy="2849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513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EF576B6-C59B-45A1-B955-4C4D1D07CCC6}"/>
              </a:ext>
            </a:extLst>
          </p:cNvPr>
          <p:cNvSpPr txBox="1"/>
          <p:nvPr/>
        </p:nvSpPr>
        <p:spPr>
          <a:xfrm>
            <a:off x="3821229" y="943276"/>
            <a:ext cx="242726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Key Dates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2E79BA-C952-43AA-9C1F-0343BB61E975}"/>
              </a:ext>
            </a:extLst>
          </p:cNvPr>
          <p:cNvSpPr txBox="1"/>
          <p:nvPr/>
        </p:nvSpPr>
        <p:spPr>
          <a:xfrm>
            <a:off x="1621172" y="1742173"/>
            <a:ext cx="10700365" cy="58374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/>
              <a:t>Bikeability</a:t>
            </a:r>
            <a:r>
              <a:rPr lang="en-GB" sz="2800" dirty="0"/>
              <a:t> – Nov 3</a:t>
            </a:r>
            <a:r>
              <a:rPr lang="en-GB" sz="2800" baseline="30000" dirty="0"/>
              <a:t>rd</a:t>
            </a:r>
            <a:r>
              <a:rPr lang="en-GB" sz="2800" dirty="0"/>
              <a:t> – 6</a:t>
            </a:r>
            <a:r>
              <a:rPr lang="en-GB" sz="2800" baseline="30000" dirty="0"/>
              <a:t>th</a:t>
            </a:r>
            <a:endParaRPr lang="en-GB" sz="2800" dirty="0"/>
          </a:p>
          <a:p>
            <a:r>
              <a:rPr lang="en-GB" sz="2800" dirty="0"/>
              <a:t>                   Nov 17</a:t>
            </a:r>
            <a:r>
              <a:rPr lang="en-GB" sz="2800" baseline="30000" dirty="0"/>
              <a:t>th</a:t>
            </a:r>
            <a:r>
              <a:rPr lang="en-GB" sz="2800" dirty="0"/>
              <a:t> -18</a:t>
            </a:r>
            <a:r>
              <a:rPr lang="en-GB" sz="2800" baseline="30000" dirty="0"/>
              <a:t>th</a:t>
            </a:r>
            <a:endParaRPr lang="en-GB" sz="2800" dirty="0"/>
          </a:p>
          <a:p>
            <a:endParaRPr lang="en-GB" sz="2800" dirty="0"/>
          </a:p>
          <a:p>
            <a:r>
              <a:rPr lang="en-GB" sz="2800" dirty="0"/>
              <a:t>Trip to Saffron Walden Museum – Nov 12</a:t>
            </a:r>
            <a:r>
              <a:rPr lang="en-GB" sz="2800" baseline="30000" dirty="0"/>
              <a:t>th</a:t>
            </a:r>
          </a:p>
          <a:p>
            <a:endParaRPr lang="en-GB" sz="2800" baseline="30000" dirty="0"/>
          </a:p>
          <a:p>
            <a:endParaRPr lang="en-GB" sz="2800" baseline="30000" dirty="0"/>
          </a:p>
          <a:p>
            <a:r>
              <a:rPr lang="en-GB" sz="2800" dirty="0"/>
              <a:t>Trip to Epping Forest – March 10</a:t>
            </a:r>
            <a:r>
              <a:rPr lang="en-GB" sz="2800" baseline="30000" dirty="0"/>
              <a:t>th</a:t>
            </a:r>
            <a:r>
              <a:rPr lang="en-GB" sz="2800" dirty="0"/>
              <a:t> tbc</a:t>
            </a:r>
          </a:p>
          <a:p>
            <a:endParaRPr lang="en-GB" sz="2800" dirty="0"/>
          </a:p>
          <a:p>
            <a:r>
              <a:rPr lang="en-GB" sz="2800" dirty="0"/>
              <a:t>Greek Day in school – May 21</a:t>
            </a:r>
            <a:r>
              <a:rPr lang="en-GB" sz="2800" baseline="30000" dirty="0"/>
              <a:t>st</a:t>
            </a:r>
            <a:r>
              <a:rPr lang="en-GB" sz="2800" dirty="0"/>
              <a:t> tbc</a:t>
            </a:r>
          </a:p>
          <a:p>
            <a:endParaRPr lang="en-GB" sz="2800" dirty="0"/>
          </a:p>
          <a:p>
            <a:r>
              <a:rPr lang="en-GB" sz="2800" b="1" dirty="0"/>
              <a:t>Please check More News every week as all dates are published</a:t>
            </a:r>
          </a:p>
          <a:p>
            <a:r>
              <a:rPr lang="en-GB" sz="2800" b="1" dirty="0"/>
              <a:t>h</a:t>
            </a:r>
            <a:r>
              <a:rPr lang="en-GB" sz="2800" b="1"/>
              <a:t>ere</a:t>
            </a:r>
            <a:r>
              <a:rPr lang="en-GB" sz="2800" b="1" dirty="0"/>
              <a:t>.</a:t>
            </a:r>
          </a:p>
          <a:p>
            <a:endParaRPr lang="en-GB" sz="2800" dirty="0"/>
          </a:p>
          <a:p>
            <a:endParaRPr lang="en-GB" sz="2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66EB7B-4CE4-4B06-9173-DC03E0DD72A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451" y="105093"/>
            <a:ext cx="2103120" cy="211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9470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9D55318-C811-423B-A5DD-F0419B62535C}"/>
              </a:ext>
            </a:extLst>
          </p:cNvPr>
          <p:cNvSpPr txBox="1"/>
          <p:nvPr/>
        </p:nvSpPr>
        <p:spPr>
          <a:xfrm>
            <a:off x="3339967" y="211756"/>
            <a:ext cx="483337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General Information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1B55C91-8CCA-46D8-830A-BE6428112634}"/>
              </a:ext>
            </a:extLst>
          </p:cNvPr>
          <p:cNvSpPr txBox="1"/>
          <p:nvPr/>
        </p:nvSpPr>
        <p:spPr>
          <a:xfrm>
            <a:off x="770569" y="1116529"/>
            <a:ext cx="10259988" cy="68018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Swimming is every other Monday afternoon. Collection time </a:t>
            </a:r>
          </a:p>
          <a:p>
            <a:r>
              <a:rPr lang="en-GB" sz="2000" dirty="0"/>
              <a:t>    is </a:t>
            </a:r>
            <a:r>
              <a:rPr lang="en-GB" sz="2000" b="1" dirty="0"/>
              <a:t>3.30pm</a:t>
            </a:r>
            <a:r>
              <a:rPr lang="en-GB" sz="2000" dirty="0"/>
              <a:t>. If your child is in Double Club, </a:t>
            </a:r>
          </a:p>
          <a:p>
            <a:r>
              <a:rPr lang="en-GB" sz="2000" dirty="0"/>
              <a:t>    they will return to school with a staff member.</a:t>
            </a:r>
          </a:p>
          <a:p>
            <a:endParaRPr lang="en-GB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On a Monday, please send your child into school wearing </a:t>
            </a:r>
          </a:p>
          <a:p>
            <a:r>
              <a:rPr lang="en-GB" sz="2000" dirty="0"/>
              <a:t>     their PE kit with their school uniform in a named bag.</a:t>
            </a:r>
          </a:p>
          <a:p>
            <a:endParaRPr lang="en-GB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If you would like your child to walk home alone or to meet</a:t>
            </a:r>
          </a:p>
          <a:p>
            <a:r>
              <a:rPr lang="en-GB" sz="2000" dirty="0"/>
              <a:t>     you somewhere other than outside Year 5 at the end of </a:t>
            </a:r>
          </a:p>
          <a:p>
            <a:r>
              <a:rPr lang="en-GB" sz="2000" dirty="0"/>
              <a:t>     the day, please email the office to give your permission.</a:t>
            </a:r>
          </a:p>
          <a:p>
            <a:endParaRPr lang="en-GB" sz="20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000" dirty="0"/>
              <a:t>Please send in medical updates.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 If you can help with reading in school or supporting us during school</a:t>
            </a:r>
          </a:p>
          <a:p>
            <a:r>
              <a:rPr lang="en-GB" sz="2000" dirty="0"/>
              <a:t>     trips, please let the office know.</a:t>
            </a:r>
          </a:p>
          <a:p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There is a Year 5 Amazon Wishlist where you can purchase items for our class/school-</a:t>
            </a:r>
          </a:p>
          <a:p>
            <a:r>
              <a:rPr lang="en-GB" sz="2000" dirty="0"/>
              <a:t>     we really appreciate any help you can give!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/>
          </a:p>
          <a:p>
            <a:endParaRPr lang="en-GB" sz="2800" dirty="0"/>
          </a:p>
          <a:p>
            <a:r>
              <a:rPr lang="en-GB" sz="2800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C1E3511-F251-404A-AD95-63AE14AB1BB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8997" y="57666"/>
            <a:ext cx="2103120" cy="211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9938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6F77069-74AF-40BC-9A54-B795E5F5AFF1}"/>
              </a:ext>
            </a:extLst>
          </p:cNvPr>
          <p:cNvSpPr txBox="1"/>
          <p:nvPr/>
        </p:nvSpPr>
        <p:spPr>
          <a:xfrm>
            <a:off x="3022332" y="847023"/>
            <a:ext cx="38154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I think that’s it!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E28C99-849B-4A00-B463-901BFF538800}"/>
              </a:ext>
            </a:extLst>
          </p:cNvPr>
          <p:cNvSpPr txBox="1"/>
          <p:nvPr/>
        </p:nvSpPr>
        <p:spPr>
          <a:xfrm>
            <a:off x="3722811" y="2721114"/>
            <a:ext cx="24144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Questions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463C38-42A6-432C-98A7-E7AD32559B9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1076" y="142103"/>
            <a:ext cx="2103120" cy="211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864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CECB340-408F-4043-9B34-628E10EF69E5}"/>
              </a:ext>
            </a:extLst>
          </p:cNvPr>
          <p:cNvSpPr txBox="1"/>
          <p:nvPr/>
        </p:nvSpPr>
        <p:spPr>
          <a:xfrm>
            <a:off x="4111377" y="1486057"/>
            <a:ext cx="31213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000" u="sng" dirty="0"/>
              <a:t>Expectations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024DF7-0454-42B4-B382-0E1997F3F99C}"/>
              </a:ext>
            </a:extLst>
          </p:cNvPr>
          <p:cNvSpPr txBox="1"/>
          <p:nvPr/>
        </p:nvSpPr>
        <p:spPr>
          <a:xfrm>
            <a:off x="540688" y="2754315"/>
            <a:ext cx="10262746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We have high expectations for all children and aim to </a:t>
            </a:r>
          </a:p>
          <a:p>
            <a:r>
              <a:rPr lang="en-GB" sz="2800" dirty="0"/>
              <a:t>give them a wide range of experiences and skills. We believe </a:t>
            </a:r>
          </a:p>
          <a:p>
            <a:r>
              <a:rPr lang="en-GB" sz="2800" dirty="0"/>
              <a:t>that high expectations of uniform, behaviour and presentation</a:t>
            </a:r>
          </a:p>
          <a:p>
            <a:r>
              <a:rPr lang="en-GB" sz="2800" dirty="0"/>
              <a:t>will be reflected in the quality of work the children produce.</a:t>
            </a:r>
          </a:p>
          <a:p>
            <a:endParaRPr lang="en-GB" sz="2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44693E-E3D4-465D-B549-A93E7FBEA72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4074" y="76218"/>
            <a:ext cx="2103120" cy="211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106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9FCB436-A97D-4369-8572-352FCF05A6BC}"/>
              </a:ext>
            </a:extLst>
          </p:cNvPr>
          <p:cNvSpPr txBox="1"/>
          <p:nvPr/>
        </p:nvSpPr>
        <p:spPr>
          <a:xfrm>
            <a:off x="1135781" y="981777"/>
            <a:ext cx="82333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What will the children be learning?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BB57C8E-0481-4C92-83C7-7A48E9FCA8A7}"/>
              </a:ext>
            </a:extLst>
          </p:cNvPr>
          <p:cNvSpPr txBox="1"/>
          <p:nvPr/>
        </p:nvSpPr>
        <p:spPr>
          <a:xfrm>
            <a:off x="1222409" y="1958311"/>
            <a:ext cx="658368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Maths – </a:t>
            </a:r>
            <a:r>
              <a:rPr lang="en-GB" dirty="0"/>
              <a:t>Your child will be in one of 2 maths groups. They will continue to build on the skills from last year with a focus this term on: addition, subtraction, multiplication, division and fractions. </a:t>
            </a:r>
            <a:r>
              <a:rPr lang="en-GB" b="1" dirty="0"/>
              <a:t>Times tables weekly test on a Tuesday, please practise at home </a:t>
            </a:r>
            <a:r>
              <a:rPr lang="en-GB" dirty="0"/>
              <a:t>– half termly assessment. </a:t>
            </a:r>
          </a:p>
          <a:p>
            <a:endParaRPr lang="en-GB" dirty="0"/>
          </a:p>
          <a:p>
            <a:r>
              <a:rPr lang="en-GB" sz="2800" dirty="0"/>
              <a:t>English –</a:t>
            </a:r>
            <a:r>
              <a:rPr lang="en-GB" dirty="0"/>
              <a:t>guided reading, comprehension, grammar, spelling and writing across the year. We are starting with work from our class summer read “Count”. </a:t>
            </a:r>
            <a:r>
              <a:rPr lang="en-GB" b="1" dirty="0"/>
              <a:t>Spelling tests are set weekly on a Wednesday and tested the following Wednesday. Please practise at home.</a:t>
            </a:r>
          </a:p>
          <a:p>
            <a:endParaRPr lang="en-GB" sz="2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9AEF80-1543-429E-9F85-25A892F5C3A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4659" y="76218"/>
            <a:ext cx="2103120" cy="211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3906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F59BDBC-DD8E-49A4-B09D-E301DF3143FD}"/>
              </a:ext>
            </a:extLst>
          </p:cNvPr>
          <p:cNvSpPr txBox="1"/>
          <p:nvPr/>
        </p:nvSpPr>
        <p:spPr>
          <a:xfrm>
            <a:off x="1135782" y="837399"/>
            <a:ext cx="8271867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PSHE - </a:t>
            </a:r>
            <a:r>
              <a:rPr lang="en-GB" dirty="0"/>
              <a:t>Personal, Social and Health education (PSHE) is taught though our Jigsaw programme which provides a mindful approach to PSHE learning. Within this, there is a focus on Online Safety. </a:t>
            </a:r>
          </a:p>
          <a:p>
            <a:r>
              <a:rPr lang="en-GB" dirty="0"/>
              <a:t> </a:t>
            </a:r>
          </a:p>
          <a:p>
            <a:r>
              <a:rPr lang="en-GB" sz="2800" dirty="0"/>
              <a:t>RSHE</a:t>
            </a:r>
            <a:r>
              <a:rPr lang="en-GB" dirty="0"/>
              <a:t> – menstrual cycle, physical changes through puberty and emotional changes associated with these. This will be taught in the last half of the summer term using our resources “Journey in Love.” </a:t>
            </a:r>
            <a:r>
              <a:rPr lang="en-GB" b="1" dirty="0"/>
              <a:t>Information regarding this will be available to you in advance.</a:t>
            </a:r>
          </a:p>
          <a:p>
            <a:endParaRPr lang="en-GB" dirty="0"/>
          </a:p>
          <a:p>
            <a:r>
              <a:rPr lang="en-GB" sz="2800" dirty="0"/>
              <a:t>History - </a:t>
            </a:r>
            <a:r>
              <a:rPr lang="en-GB" dirty="0"/>
              <a:t>Our topic this term is Early Civilisations, with a focus on the Ancient Egyptians. We have a trip booked to the Saffron Museum in the first term where the children will enjoy dressing up in the style of an Ancient Egyptian and taking part in a day of activities</a:t>
            </a:r>
          </a:p>
          <a:p>
            <a:endParaRPr lang="en-GB" dirty="0"/>
          </a:p>
          <a:p>
            <a:endParaRPr lang="en-GB" sz="2800" dirty="0"/>
          </a:p>
          <a:p>
            <a:endParaRPr lang="en-GB" sz="2800" dirty="0"/>
          </a:p>
          <a:p>
            <a:endParaRPr lang="en-GB" sz="2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1B7F194-BBCF-4EFD-8282-D4E113EF43D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4658" y="95468"/>
            <a:ext cx="2103120" cy="211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654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6332724-55B2-4561-8387-442710069970}"/>
              </a:ext>
            </a:extLst>
          </p:cNvPr>
          <p:cNvSpPr txBox="1"/>
          <p:nvPr/>
        </p:nvSpPr>
        <p:spPr>
          <a:xfrm>
            <a:off x="1241659" y="2040556"/>
            <a:ext cx="8652497" cy="17851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Design and Technology –</a:t>
            </a:r>
            <a:r>
              <a:rPr lang="en-GB" dirty="0"/>
              <a:t> The children will learn about and construct </a:t>
            </a:r>
          </a:p>
          <a:p>
            <a:r>
              <a:rPr lang="en-GB" dirty="0"/>
              <a:t>a moving toy, built from wood and fitted with a cam mechanism.</a:t>
            </a:r>
          </a:p>
          <a:p>
            <a:endParaRPr lang="en-GB" dirty="0"/>
          </a:p>
          <a:p>
            <a:endParaRPr lang="en-GB" dirty="0"/>
          </a:p>
          <a:p>
            <a:r>
              <a:rPr lang="en-GB" sz="2800" dirty="0"/>
              <a:t>Science – </a:t>
            </a:r>
            <a:r>
              <a:rPr lang="en-GB" dirty="0"/>
              <a:t>This term’s topics are –”Space” followed by “Forces”</a:t>
            </a:r>
            <a:endParaRPr lang="en-GB" sz="2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65C83B5-7157-4EAB-9891-080F9E2EE5E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2575" y="143594"/>
            <a:ext cx="2103120" cy="211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815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DA6A62A-571C-4CF1-A4EA-647C81DE4A2E}"/>
              </a:ext>
            </a:extLst>
          </p:cNvPr>
          <p:cNvSpPr txBox="1"/>
          <p:nvPr/>
        </p:nvSpPr>
        <p:spPr>
          <a:xfrm>
            <a:off x="4265068" y="798897"/>
            <a:ext cx="26164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000" dirty="0"/>
              <a:t>Homework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FE6F9E-5657-4ECE-9619-AAF6C39CE9D0}"/>
              </a:ext>
            </a:extLst>
          </p:cNvPr>
          <p:cNvSpPr txBox="1"/>
          <p:nvPr/>
        </p:nvSpPr>
        <p:spPr>
          <a:xfrm>
            <a:off x="962526" y="2146434"/>
            <a:ext cx="10512750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Homework is set on a Wednesday and is due in the following</a:t>
            </a:r>
          </a:p>
          <a:p>
            <a:r>
              <a:rPr lang="en-GB" sz="2800" dirty="0"/>
              <a:t>Monday. This is usually to be completed in a purple homework</a:t>
            </a:r>
          </a:p>
          <a:p>
            <a:r>
              <a:rPr lang="en-GB" sz="2800" dirty="0"/>
              <a:t>book. </a:t>
            </a:r>
          </a:p>
          <a:p>
            <a:endParaRPr lang="en-GB" sz="2800" dirty="0"/>
          </a:p>
          <a:p>
            <a:r>
              <a:rPr lang="en-GB" sz="2800" dirty="0"/>
              <a:t>Your child will be given a yellow homework diary in which to </a:t>
            </a:r>
          </a:p>
          <a:p>
            <a:r>
              <a:rPr lang="en-GB" sz="2800" dirty="0"/>
              <a:t>record the tasks set. This book will also act as a reading record.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6B23C8-A9D6-4197-8484-CE8B06CCDE08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451" y="93977"/>
            <a:ext cx="2103120" cy="211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96719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8CD3A55-0E57-4200-907B-ED1BA9EE54DB}"/>
              </a:ext>
            </a:extLst>
          </p:cNvPr>
          <p:cNvSpPr txBox="1"/>
          <p:nvPr/>
        </p:nvSpPr>
        <p:spPr>
          <a:xfrm>
            <a:off x="2704699" y="1049154"/>
            <a:ext cx="40255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Reading at home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DB9C72-D4AD-41AD-86C2-9C2E76672266}"/>
              </a:ext>
            </a:extLst>
          </p:cNvPr>
          <p:cNvSpPr txBox="1"/>
          <p:nvPr/>
        </p:nvSpPr>
        <p:spPr>
          <a:xfrm>
            <a:off x="606393" y="2088683"/>
            <a:ext cx="10262040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The expectation is that children read at home daily with</a:t>
            </a:r>
          </a:p>
          <a:p>
            <a:r>
              <a:rPr lang="en-GB" sz="2800" dirty="0"/>
              <a:t>an adult. </a:t>
            </a:r>
          </a:p>
          <a:p>
            <a:endParaRPr lang="en-GB" sz="2800" dirty="0"/>
          </a:p>
          <a:p>
            <a:r>
              <a:rPr lang="en-GB" sz="2800" dirty="0"/>
              <a:t>Please record reading in your child’s homework diary each day.</a:t>
            </a:r>
          </a:p>
          <a:p>
            <a:endParaRPr lang="en-GB" sz="2800" dirty="0"/>
          </a:p>
          <a:p>
            <a:r>
              <a:rPr lang="en-GB" sz="2800" dirty="0"/>
              <a:t>Children are welcome to bring in their own book from home</a:t>
            </a:r>
          </a:p>
          <a:p>
            <a:r>
              <a:rPr lang="en-GB" sz="2800" dirty="0"/>
              <a:t>however we do also have a large selection of fiction and</a:t>
            </a:r>
          </a:p>
          <a:p>
            <a:r>
              <a:rPr lang="en-GB" sz="2800" dirty="0"/>
              <a:t>non-fiction to choose from in the classroom.</a:t>
            </a:r>
          </a:p>
          <a:p>
            <a:endParaRPr lang="en-GB" sz="2800" dirty="0"/>
          </a:p>
          <a:p>
            <a:endParaRPr lang="en-GB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9CA5994-AE32-4CA6-856E-3E62286782E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2575" y="124344"/>
            <a:ext cx="2103120" cy="211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181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9ECE367-FEE9-4226-8961-8CD0E5F1C082}"/>
              </a:ext>
            </a:extLst>
          </p:cNvPr>
          <p:cNvSpPr txBox="1"/>
          <p:nvPr/>
        </p:nvSpPr>
        <p:spPr>
          <a:xfrm>
            <a:off x="2069432" y="1116531"/>
            <a:ext cx="788068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Things needed in school each day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23061DB-269A-483D-970D-FCFEBA1BD2F6}"/>
              </a:ext>
            </a:extLst>
          </p:cNvPr>
          <p:cNvSpPr txBox="1"/>
          <p:nvPr/>
        </p:nvSpPr>
        <p:spPr>
          <a:xfrm>
            <a:off x="1039528" y="2695074"/>
            <a:ext cx="9527736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Water bottle (no metal)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Pencils, writing pens (no biros), glue sticks and scissors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Small, flat pencil case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P.E kit and trainers – </a:t>
            </a:r>
            <a:r>
              <a:rPr lang="en-GB" sz="2800" b="1" dirty="0"/>
              <a:t>named (along with all uniform)</a:t>
            </a:r>
          </a:p>
          <a:p>
            <a:r>
              <a:rPr lang="en-GB" sz="2800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C546082-01D9-40D1-B279-AEE7813D249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0116" y="57668"/>
            <a:ext cx="2103120" cy="211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444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3B46AD1-2ACD-4F3C-8903-3CC929D9C32B}"/>
              </a:ext>
            </a:extLst>
          </p:cNvPr>
          <p:cNvSpPr txBox="1"/>
          <p:nvPr/>
        </p:nvSpPr>
        <p:spPr>
          <a:xfrm>
            <a:off x="3532471" y="827772"/>
            <a:ext cx="28248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/>
              <a:t>Attendance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DE678B-E70E-4B03-A329-8747D25632E6}"/>
              </a:ext>
            </a:extLst>
          </p:cNvPr>
          <p:cNvSpPr txBox="1"/>
          <p:nvPr/>
        </p:nvSpPr>
        <p:spPr>
          <a:xfrm>
            <a:off x="1193533" y="2136808"/>
            <a:ext cx="10262746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School is open at </a:t>
            </a:r>
            <a:r>
              <a:rPr lang="en-GB" sz="2800" b="1" dirty="0"/>
              <a:t>8.30am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Register is taken at </a:t>
            </a:r>
            <a:r>
              <a:rPr lang="en-GB" sz="2800" b="1" dirty="0"/>
              <a:t>8.45am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If children are late – between </a:t>
            </a:r>
            <a:r>
              <a:rPr lang="en-GB" sz="2800" b="1" dirty="0"/>
              <a:t>8.45 and 9.15am </a:t>
            </a:r>
            <a:r>
              <a:rPr lang="en-GB" sz="2800" dirty="0"/>
              <a:t>they come </a:t>
            </a:r>
          </a:p>
          <a:p>
            <a:r>
              <a:rPr lang="en-GB" sz="2800" dirty="0"/>
              <a:t>    into school via the office and are marked in as late.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/>
              <a:t>If children arrive after </a:t>
            </a:r>
            <a:r>
              <a:rPr lang="en-GB" sz="2800" b="1" dirty="0"/>
              <a:t>9.15am</a:t>
            </a:r>
            <a:r>
              <a:rPr lang="en-GB" sz="2800" dirty="0"/>
              <a:t> this will be marked as</a:t>
            </a:r>
          </a:p>
          <a:p>
            <a:r>
              <a:rPr lang="en-GB" sz="2800" dirty="0"/>
              <a:t>    unauthorised absence.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dirty="0"/>
          </a:p>
          <a:p>
            <a:endParaRPr lang="en-GB" sz="2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874618-1802-4009-BAC8-81C77A9CB52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46907" y="122852"/>
            <a:ext cx="2103120" cy="211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78776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116</TotalTime>
  <Words>754</Words>
  <Application>Microsoft Office PowerPoint</Application>
  <PresentationFormat>Widescreen</PresentationFormat>
  <Paragraphs>88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Trebuchet MS</vt:lpstr>
      <vt:lpstr>Wingdings 3</vt:lpstr>
      <vt:lpstr>Facet</vt:lpstr>
      <vt:lpstr>Year 5 Curriculum Evening September 2025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5 Curriculum Evening September 2025</dc:title>
  <dc:creator>Mandy Lowe</dc:creator>
  <cp:lastModifiedBy>Anna Stockdale</cp:lastModifiedBy>
  <cp:revision>21</cp:revision>
  <dcterms:created xsi:type="dcterms:W3CDTF">2025-09-01T11:32:56Z</dcterms:created>
  <dcterms:modified xsi:type="dcterms:W3CDTF">2025-09-25T15:34:46Z</dcterms:modified>
</cp:coreProperties>
</file>