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8" r:id="rId3"/>
    <p:sldId id="284" r:id="rId4"/>
    <p:sldId id="259" r:id="rId5"/>
    <p:sldId id="260" r:id="rId6"/>
    <p:sldId id="257" r:id="rId7"/>
    <p:sldId id="273" r:id="rId8"/>
    <p:sldId id="282" r:id="rId9"/>
    <p:sldId id="274" r:id="rId10"/>
    <p:sldId id="279" r:id="rId11"/>
    <p:sldId id="276" r:id="rId12"/>
    <p:sldId id="277" r:id="rId13"/>
    <p:sldId id="283" r:id="rId14"/>
    <p:sldId id="278" r:id="rId1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CD1CC-ECBF-454E-9C53-662D9F509EE1}" v="214" dt="2021-08-28T15:29:30.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113" d="100"/>
          <a:sy n="113" d="100"/>
        </p:scale>
        <p:origin x="5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B0E19F6-0EAD-48CC-BFA5-DE5150C106D9}" type="datetimeFigureOut">
              <a:rPr lang="en-GB" smtClean="0"/>
              <a:t>25/09/2025</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8B94316-6A04-4C87-B575-5C0F0732688D}" type="slidenum">
              <a:rPr lang="en-GB" smtClean="0"/>
              <a:t>‹#›</a:t>
            </a:fld>
            <a:endParaRPr lang="en-GB"/>
          </a:p>
        </p:txBody>
      </p:sp>
    </p:spTree>
    <p:extLst>
      <p:ext uri="{BB962C8B-B14F-4D97-AF65-F5344CB8AC3E}">
        <p14:creationId xmlns:p14="http://schemas.microsoft.com/office/powerpoint/2010/main" val="3944967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ED17-62A8-4BB5-9CAC-BB829F587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690ED6-F24F-45E3-849C-3456D7B40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A7F674-94EB-44D5-95A3-F07EB1AC124E}"/>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5" name="Footer Placeholder 4">
            <a:extLst>
              <a:ext uri="{FF2B5EF4-FFF2-40B4-BE49-F238E27FC236}">
                <a16:creationId xmlns:a16="http://schemas.microsoft.com/office/drawing/2014/main" id="{4DFB7222-AD67-4D90-9A50-71ECA42846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66C2F-78EB-4E2F-8C92-716904819F15}"/>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80066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84FA-A6EE-47CE-AB35-6835513591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DA723A-6F6F-43B8-957F-5E3B897C7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0E280-DE69-4091-ACE0-6A7EA976889A}"/>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5" name="Footer Placeholder 4">
            <a:extLst>
              <a:ext uri="{FF2B5EF4-FFF2-40B4-BE49-F238E27FC236}">
                <a16:creationId xmlns:a16="http://schemas.microsoft.com/office/drawing/2014/main" id="{D8E7E631-911E-452B-82E4-D60D1EDDB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A08F8-A22A-42F2-9FF6-B408BB087E84}"/>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227228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B2D7C-3866-4204-AF35-48477489CF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4462D1-1B3D-473F-BED3-58994AD38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0700D-F36E-412E-8648-F1A343A141E6}"/>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5" name="Footer Placeholder 4">
            <a:extLst>
              <a:ext uri="{FF2B5EF4-FFF2-40B4-BE49-F238E27FC236}">
                <a16:creationId xmlns:a16="http://schemas.microsoft.com/office/drawing/2014/main" id="{B092313B-BA1D-4570-8F80-A7BB7D2F6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61BC10-844D-46D1-BE72-C2E3846DC79C}"/>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128330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74A0-506B-4BAA-BAAE-3674034764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01EAD0-F649-4F00-89AF-57E2BFADAC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196B75-C846-48CC-A117-08D82824ED26}"/>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5" name="Footer Placeholder 4">
            <a:extLst>
              <a:ext uri="{FF2B5EF4-FFF2-40B4-BE49-F238E27FC236}">
                <a16:creationId xmlns:a16="http://schemas.microsoft.com/office/drawing/2014/main" id="{F4E929A3-D335-489E-B939-B6CE0D11E7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64E486-337F-4D3D-A2D3-437DF9081ABC}"/>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277087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3E7E-0FDF-4DB9-AC8C-2D8DA29CD5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09D47C-6958-4786-8837-03A10879E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4E601-ECD8-4AEA-91E0-3C1D339FFC9D}"/>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5" name="Footer Placeholder 4">
            <a:extLst>
              <a:ext uri="{FF2B5EF4-FFF2-40B4-BE49-F238E27FC236}">
                <a16:creationId xmlns:a16="http://schemas.microsoft.com/office/drawing/2014/main" id="{1AC96668-478C-4759-B29D-3626803E0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3E312-3AD4-4886-9D7D-599BF158B4F1}"/>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355779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32B-518A-4B10-9CBD-6C9A95688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3D1A8A-F7FC-4088-ADF0-98B317DEEA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129C81-9E39-415A-BFE0-8F6A5E9E22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474477-484C-471E-8F3A-71C846B98352}"/>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6" name="Footer Placeholder 5">
            <a:extLst>
              <a:ext uri="{FF2B5EF4-FFF2-40B4-BE49-F238E27FC236}">
                <a16:creationId xmlns:a16="http://schemas.microsoft.com/office/drawing/2014/main" id="{AE79C94D-5DC4-438A-9D90-B98CBA5794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780FD8-C391-414B-AA42-879EE554BC15}"/>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397323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FD16-BE5D-4922-B1B4-4C51A5C73B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55103F-5559-49FE-9793-01C4E82E4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828F-BAD2-4E91-BC5B-CA8D0B1FDD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A9A3D7-6A1B-468E-9276-EAC18A418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A7572-AD7E-4280-AE96-D67BA0C98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5DAC69-680A-4984-8880-E8112623AD09}"/>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8" name="Footer Placeholder 7">
            <a:extLst>
              <a:ext uri="{FF2B5EF4-FFF2-40B4-BE49-F238E27FC236}">
                <a16:creationId xmlns:a16="http://schemas.microsoft.com/office/drawing/2014/main" id="{2EA58201-24F5-4B85-8F13-84E8E76113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F2A6B7-E4A2-48BE-AE98-56887EBF5DF9}"/>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280589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E954-36A0-407E-AB23-C4E9642B1F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1D2C6C-7392-444B-ADF4-B23772F9782E}"/>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4" name="Footer Placeholder 3">
            <a:extLst>
              <a:ext uri="{FF2B5EF4-FFF2-40B4-BE49-F238E27FC236}">
                <a16:creationId xmlns:a16="http://schemas.microsoft.com/office/drawing/2014/main" id="{230A4D25-BB03-41C1-A812-C80A7F5716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293415-AD2F-4BAB-9026-A54054CC998D}"/>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144464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05EE9-9A3A-4968-824F-E53FAE2D84A8}"/>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3" name="Footer Placeholder 2">
            <a:extLst>
              <a:ext uri="{FF2B5EF4-FFF2-40B4-BE49-F238E27FC236}">
                <a16:creationId xmlns:a16="http://schemas.microsoft.com/office/drawing/2014/main" id="{519B0782-41F4-4E43-B92A-B6F8D2286F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408BA9-422A-47EC-B95A-DCC8DC02E668}"/>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118639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18C8-AD53-4795-8EE5-AF8647309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DF97B-EEA3-4F8D-83F3-F47B39DB63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81C1C6-2926-4FCE-8EA4-E6C4676E3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AAAAC-F3A8-4267-8F01-1B3C06890C5F}"/>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6" name="Footer Placeholder 5">
            <a:extLst>
              <a:ext uri="{FF2B5EF4-FFF2-40B4-BE49-F238E27FC236}">
                <a16:creationId xmlns:a16="http://schemas.microsoft.com/office/drawing/2014/main" id="{BCDF88A5-5A27-402D-97AD-DBD31E607C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0BB9C6-2CE6-42F1-980A-C97267A7CC1E}"/>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93244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5342-0015-487D-B307-AF1F1A8D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61CEB-6401-4A96-B769-A0C87653A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574D90-7FB2-474F-BDC7-75D62AB43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0A527-AD15-43BB-A0F7-E6235C0576D9}"/>
              </a:ext>
            </a:extLst>
          </p:cNvPr>
          <p:cNvSpPr>
            <a:spLocks noGrp="1"/>
          </p:cNvSpPr>
          <p:nvPr>
            <p:ph type="dt" sz="half" idx="10"/>
          </p:nvPr>
        </p:nvSpPr>
        <p:spPr/>
        <p:txBody>
          <a:bodyPr/>
          <a:lstStyle/>
          <a:p>
            <a:fld id="{3ACC9981-28B9-420D-AE8D-70F58034E91A}" type="datetimeFigureOut">
              <a:rPr lang="en-GB" smtClean="0"/>
              <a:t>25/09/2025</a:t>
            </a:fld>
            <a:endParaRPr lang="en-GB"/>
          </a:p>
        </p:txBody>
      </p:sp>
      <p:sp>
        <p:nvSpPr>
          <p:cNvPr id="6" name="Footer Placeholder 5">
            <a:extLst>
              <a:ext uri="{FF2B5EF4-FFF2-40B4-BE49-F238E27FC236}">
                <a16:creationId xmlns:a16="http://schemas.microsoft.com/office/drawing/2014/main" id="{3BDE03AB-3E2C-4E8E-94E3-370E8591EF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946CD0-F95E-4A6D-8A02-678AAFE874D6}"/>
              </a:ext>
            </a:extLst>
          </p:cNvPr>
          <p:cNvSpPr>
            <a:spLocks noGrp="1"/>
          </p:cNvSpPr>
          <p:nvPr>
            <p:ph type="sldNum" sz="quarter" idx="12"/>
          </p:nvPr>
        </p:nvSpPr>
        <p:spPr/>
        <p:txBody>
          <a:bodyPr/>
          <a:lstStyle/>
          <a:p>
            <a:fld id="{F68AF650-B4CE-4405-8A34-896C42C70CA7}" type="slidenum">
              <a:rPr lang="en-GB" smtClean="0"/>
              <a:t>‹#›</a:t>
            </a:fld>
            <a:endParaRPr lang="en-GB"/>
          </a:p>
        </p:txBody>
      </p:sp>
    </p:spTree>
    <p:extLst>
      <p:ext uri="{BB962C8B-B14F-4D97-AF65-F5344CB8AC3E}">
        <p14:creationId xmlns:p14="http://schemas.microsoft.com/office/powerpoint/2010/main" val="314624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CDAAA-5844-46CF-85A4-B4ECBD46C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CF674E-969B-400F-8D82-E4AFD4C2B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5F6BB-33FC-40A3-BCE4-697C94826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C9981-28B9-420D-AE8D-70F58034E91A}" type="datetimeFigureOut">
              <a:rPr lang="en-GB" smtClean="0"/>
              <a:t>25/09/2025</a:t>
            </a:fld>
            <a:endParaRPr lang="en-GB"/>
          </a:p>
        </p:txBody>
      </p:sp>
      <p:sp>
        <p:nvSpPr>
          <p:cNvPr id="5" name="Footer Placeholder 4">
            <a:extLst>
              <a:ext uri="{FF2B5EF4-FFF2-40B4-BE49-F238E27FC236}">
                <a16:creationId xmlns:a16="http://schemas.microsoft.com/office/drawing/2014/main" id="{7E55C769-EBC5-4FBC-A20E-BE4854CCF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E2C8D8-D872-4FBB-A153-2BD647CFA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AF650-B4CE-4405-8A34-896C42C70CA7}" type="slidenum">
              <a:rPr lang="en-GB" smtClean="0"/>
              <a:t>‹#›</a:t>
            </a:fld>
            <a:endParaRPr lang="en-GB"/>
          </a:p>
        </p:txBody>
      </p:sp>
    </p:spTree>
    <p:extLst>
      <p:ext uri="{BB962C8B-B14F-4D97-AF65-F5344CB8AC3E}">
        <p14:creationId xmlns:p14="http://schemas.microsoft.com/office/powerpoint/2010/main" val="99727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s/photo/106796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5161-F7D5-4CE8-9D1C-C4179515F55F}"/>
              </a:ext>
            </a:extLst>
          </p:cNvPr>
          <p:cNvSpPr>
            <a:spLocks noGrp="1"/>
          </p:cNvSpPr>
          <p:nvPr>
            <p:ph type="ctrTitle"/>
          </p:nvPr>
        </p:nvSpPr>
        <p:spPr>
          <a:xfrm>
            <a:off x="1524000" y="450105"/>
            <a:ext cx="9144000" cy="1044640"/>
          </a:xfrm>
        </p:spPr>
        <p:txBody>
          <a:bodyPr>
            <a:normAutofit/>
          </a:bodyPr>
          <a:lstStyle/>
          <a:p>
            <a:r>
              <a:rPr lang="en-GB" sz="6600" dirty="0">
                <a:solidFill>
                  <a:srgbClr val="002060"/>
                </a:solidFill>
                <a:latin typeface="Comic Sans MS" panose="030F0702030302020204" pitchFamily="66" charset="0"/>
              </a:rPr>
              <a:t>Welcome to Year 2</a:t>
            </a:r>
          </a:p>
        </p:txBody>
      </p:sp>
      <p:sp>
        <p:nvSpPr>
          <p:cNvPr id="7" name="Title 1">
            <a:extLst>
              <a:ext uri="{FF2B5EF4-FFF2-40B4-BE49-F238E27FC236}">
                <a16:creationId xmlns:a16="http://schemas.microsoft.com/office/drawing/2014/main" id="{BBBA5161-F7D5-4CE8-9D1C-C4179515F55F}"/>
              </a:ext>
            </a:extLst>
          </p:cNvPr>
          <p:cNvSpPr txBox="1">
            <a:spLocks/>
          </p:cNvSpPr>
          <p:nvPr/>
        </p:nvSpPr>
        <p:spPr>
          <a:xfrm>
            <a:off x="1198685" y="4852004"/>
            <a:ext cx="9144000" cy="10446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solidFill>
                <a:srgbClr val="002060"/>
              </a:solidFill>
              <a:latin typeface="Comic Sans MS" panose="030F0702030302020204" pitchFamily="66" charset="0"/>
            </a:endParaRPr>
          </a:p>
        </p:txBody>
      </p:sp>
      <p:sp>
        <p:nvSpPr>
          <p:cNvPr id="3"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521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 Swimming</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838200" y="2010065"/>
            <a:ext cx="10813869" cy="5025668"/>
          </a:xfrm>
        </p:spPr>
        <p:txBody>
          <a:bodyPr>
            <a:normAutofit/>
          </a:bodyPr>
          <a:lstStyle/>
          <a:p>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Every Tuesday afternoon- leave school at 2pm to walk to Lord Butler.</a:t>
            </a:r>
          </a:p>
          <a:p>
            <a:r>
              <a:rPr lang="en-GB" dirty="0">
                <a:solidFill>
                  <a:srgbClr val="002060"/>
                </a:solidFill>
                <a:latin typeface="Comic Sans MS" panose="030F0702030302020204" pitchFamily="66" charset="0"/>
              </a:rPr>
              <a:t>Swimming lesson is from 2.30- 3pm.</a:t>
            </a:r>
          </a:p>
          <a:p>
            <a:r>
              <a:rPr lang="en-GB" dirty="0">
                <a:solidFill>
                  <a:srgbClr val="002060"/>
                </a:solidFill>
                <a:latin typeface="Comic Sans MS" panose="030F0702030302020204" pitchFamily="66" charset="0"/>
              </a:rPr>
              <a:t>Please pick up your child from the leisure centre at 10 past 3. If you have other children at school please prioritise picking up from the pool 1</a:t>
            </a:r>
            <a:r>
              <a:rPr lang="en-GB" baseline="30000" dirty="0">
                <a:solidFill>
                  <a:srgbClr val="002060"/>
                </a:solidFill>
                <a:latin typeface="Comic Sans MS" panose="030F0702030302020204" pitchFamily="66" charset="0"/>
              </a:rPr>
              <a:t>st</a:t>
            </a:r>
            <a:r>
              <a:rPr lang="en-GB" dirty="0">
                <a:solidFill>
                  <a:srgbClr val="002060"/>
                </a:solidFill>
                <a:latin typeface="Comic Sans MS" panose="030F0702030302020204" pitchFamily="66" charset="0"/>
              </a:rPr>
              <a:t>.</a:t>
            </a:r>
          </a:p>
          <a:p>
            <a:r>
              <a:rPr lang="en-GB" dirty="0">
                <a:solidFill>
                  <a:srgbClr val="002060"/>
                </a:solidFill>
                <a:latin typeface="Comic Sans MS" panose="030F0702030302020204" pitchFamily="66" charset="0"/>
              </a:rPr>
              <a:t>Swimming kit- no loose trunks for boys, swimming costume for girls. Name on outside of swimming hat.</a:t>
            </a:r>
          </a:p>
          <a:p>
            <a:r>
              <a:rPr lang="en-GB" dirty="0">
                <a:solidFill>
                  <a:srgbClr val="002060"/>
                </a:solidFill>
                <a:latin typeface="Comic Sans MS" panose="030F0702030302020204" pitchFamily="66" charset="0"/>
              </a:rPr>
              <a:t>Parent Rota for helpers</a:t>
            </a:r>
          </a:p>
          <a:p>
            <a:endParaRPr lang="en-GB" sz="40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7994469" y="0"/>
            <a:ext cx="3824288" cy="2273546"/>
          </a:xfrm>
          <a:prstGeom prst="rect">
            <a:avLst/>
          </a:prstGeom>
        </p:spPr>
      </p:pic>
    </p:spTree>
    <p:extLst>
      <p:ext uri="{BB962C8B-B14F-4D97-AF65-F5344CB8AC3E}">
        <p14:creationId xmlns:p14="http://schemas.microsoft.com/office/powerpoint/2010/main" val="8961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More News</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838200" y="2570886"/>
            <a:ext cx="10515600" cy="3750784"/>
          </a:xfrm>
        </p:spPr>
        <p:txBody>
          <a:bodyPr>
            <a:normAutofit/>
          </a:bodyPr>
          <a:lstStyle/>
          <a:p>
            <a:r>
              <a:rPr lang="en-GB" dirty="0">
                <a:solidFill>
                  <a:srgbClr val="002060"/>
                </a:solidFill>
                <a:latin typeface="Comic Sans MS" panose="030F0702030302020204" pitchFamily="66" charset="0"/>
              </a:rPr>
              <a:t>Please remember to read More News each week as it always has important dates and school information. </a:t>
            </a:r>
          </a:p>
          <a:p>
            <a:pPr marL="0" indent="0">
              <a:buNone/>
            </a:pPr>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We try to keep emails to a minimum by putting information on More News whenever possible. </a:t>
            </a:r>
          </a:p>
          <a:p>
            <a:pPr marL="0" indent="0">
              <a:buNone/>
            </a:pPr>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As well as being emailed to you weekly, it is also available on the website.</a:t>
            </a:r>
          </a:p>
        </p:txBody>
      </p:sp>
      <p:pic>
        <p:nvPicPr>
          <p:cNvPr id="4" name="Picture 3"/>
          <p:cNvPicPr>
            <a:picLocks noChangeAspect="1"/>
          </p:cNvPicPr>
          <p:nvPr/>
        </p:nvPicPr>
        <p:blipFill>
          <a:blip r:embed="rId2"/>
          <a:stretch>
            <a:fillRect/>
          </a:stretch>
        </p:blipFill>
        <p:spPr>
          <a:xfrm>
            <a:off x="9519682" y="242093"/>
            <a:ext cx="1834118" cy="2017530"/>
          </a:xfrm>
          <a:prstGeom prst="rect">
            <a:avLst/>
          </a:prstGeom>
        </p:spPr>
      </p:pic>
    </p:spTree>
    <p:extLst>
      <p:ext uri="{BB962C8B-B14F-4D97-AF65-F5344CB8AC3E}">
        <p14:creationId xmlns:p14="http://schemas.microsoft.com/office/powerpoint/2010/main" val="18452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Trips and Visits </a:t>
            </a:r>
            <a:br>
              <a:rPr lang="en-GB" b="1" dirty="0">
                <a:solidFill>
                  <a:srgbClr val="002060"/>
                </a:solidFill>
                <a:latin typeface="Comic Sans MS" panose="030F0702030302020204" pitchFamily="66" charset="0"/>
              </a:rPr>
            </a:br>
            <a:endParaRPr lang="en-GB" b="1" dirty="0">
              <a:solidFill>
                <a:srgbClr val="00206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0" y="1250858"/>
            <a:ext cx="12284363" cy="5514109"/>
          </a:xfrm>
        </p:spPr>
        <p:txBody>
          <a:bodyPr>
            <a:normAutofit/>
          </a:bodyPr>
          <a:lstStyle/>
          <a:p>
            <a:endParaRPr lang="en-GB" dirty="0">
              <a:solidFill>
                <a:srgbClr val="002060"/>
              </a:solidFill>
              <a:latin typeface="Comic Sans MS" panose="030F0702030302020204" pitchFamily="66" charset="0"/>
            </a:endParaRPr>
          </a:p>
          <a:p>
            <a:pPr marL="0" indent="0">
              <a:buNone/>
            </a:pPr>
            <a:endParaRPr lang="en-GB" dirty="0">
              <a:solidFill>
                <a:srgbClr val="002060"/>
              </a:solidFill>
              <a:latin typeface="Comic Sans MS" panose="030F0702030302020204" pitchFamily="66" charset="0"/>
            </a:endParaRPr>
          </a:p>
          <a:p>
            <a:pPr marL="0" indent="0">
              <a:buNone/>
            </a:pPr>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Forest School-summer term- price similar to last year which was £35</a:t>
            </a:r>
          </a:p>
          <a:p>
            <a:r>
              <a:rPr lang="en-GB" dirty="0">
                <a:solidFill>
                  <a:srgbClr val="002060"/>
                </a:solidFill>
                <a:latin typeface="Comic Sans MS" panose="030F0702030302020204" pitchFamily="66" charset="0"/>
              </a:rPr>
              <a:t>Parent helpers- reading,  swimming,  trips. </a:t>
            </a:r>
          </a:p>
          <a:p>
            <a:r>
              <a:rPr lang="en-GB" dirty="0">
                <a:solidFill>
                  <a:srgbClr val="002060"/>
                </a:solidFill>
                <a:latin typeface="Comic Sans MS" panose="030F0702030302020204" pitchFamily="66" charset="0"/>
              </a:rPr>
              <a:t>Tower of London  - Trip Spring Term (</a:t>
            </a:r>
            <a:r>
              <a:rPr lang="en-GB" dirty="0" err="1">
                <a:solidFill>
                  <a:srgbClr val="002060"/>
                </a:solidFill>
                <a:latin typeface="Comic Sans MS" panose="030F0702030302020204" pitchFamily="66" charset="0"/>
              </a:rPr>
              <a:t>approx</a:t>
            </a:r>
            <a:r>
              <a:rPr lang="en-GB" dirty="0">
                <a:solidFill>
                  <a:srgbClr val="002060"/>
                </a:solidFill>
                <a:latin typeface="Comic Sans MS" panose="030F0702030302020204" pitchFamily="66" charset="0"/>
              </a:rPr>
              <a:t> £30)</a:t>
            </a:r>
          </a:p>
          <a:p>
            <a:pPr marL="0" indent="0">
              <a:buNone/>
            </a:pPr>
            <a:endParaRPr lang="en-GB" dirty="0">
              <a:solidFill>
                <a:srgbClr val="002060"/>
              </a:solidFill>
              <a:latin typeface="Comic Sans MS" panose="030F0702030302020204" pitchFamily="66" charset="0"/>
            </a:endParaRPr>
          </a:p>
          <a:p>
            <a:endParaRPr lang="en-GB" dirty="0">
              <a:solidFill>
                <a:srgbClr val="002060"/>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519682" y="242093"/>
            <a:ext cx="1834118" cy="2017530"/>
          </a:xfrm>
          <a:prstGeom prst="rect">
            <a:avLst/>
          </a:prstGeom>
        </p:spPr>
      </p:pic>
    </p:spTree>
    <p:extLst>
      <p:ext uri="{BB962C8B-B14F-4D97-AF65-F5344CB8AC3E}">
        <p14:creationId xmlns:p14="http://schemas.microsoft.com/office/powerpoint/2010/main" val="3112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1)">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F0C7-B8F2-4697-BC81-43501E056F83}"/>
              </a:ext>
            </a:extLst>
          </p:cNvPr>
          <p:cNvSpPr>
            <a:spLocks noGrp="1"/>
          </p:cNvSpPr>
          <p:nvPr>
            <p:ph type="title"/>
          </p:nvPr>
        </p:nvSpPr>
        <p:spPr/>
        <p:txBody>
          <a:bodyPr/>
          <a:lstStyle/>
          <a:p>
            <a:r>
              <a:rPr lang="en-GB" b="1" dirty="0">
                <a:solidFill>
                  <a:srgbClr val="002060"/>
                </a:solidFill>
                <a:latin typeface="Comic Sans MS" panose="030F0702030302020204" pitchFamily="66" charset="0"/>
              </a:rPr>
              <a:t>Amazon Wishlist </a:t>
            </a:r>
            <a:endParaRPr lang="en-GB" dirty="0"/>
          </a:p>
        </p:txBody>
      </p:sp>
      <p:pic>
        <p:nvPicPr>
          <p:cNvPr id="5" name="Content Placeholder 4">
            <a:extLst>
              <a:ext uri="{FF2B5EF4-FFF2-40B4-BE49-F238E27FC236}">
                <a16:creationId xmlns:a16="http://schemas.microsoft.com/office/drawing/2014/main" id="{8F7AD2A1-2777-4D00-AB22-5616929F0A89}"/>
              </a:ext>
            </a:extLst>
          </p:cNvPr>
          <p:cNvPicPr>
            <a:picLocks noGrp="1" noChangeAspect="1"/>
          </p:cNvPicPr>
          <p:nvPr>
            <p:ph idx="1"/>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64988" y="1825625"/>
            <a:ext cx="5019472" cy="4351338"/>
          </a:xfrm>
        </p:spPr>
      </p:pic>
    </p:spTree>
    <p:extLst>
      <p:ext uri="{BB962C8B-B14F-4D97-AF65-F5344CB8AC3E}">
        <p14:creationId xmlns:p14="http://schemas.microsoft.com/office/powerpoint/2010/main" val="173867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Any Questions?</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838200" y="2570886"/>
            <a:ext cx="10515600" cy="3750784"/>
          </a:xfrm>
        </p:spPr>
        <p:txBody>
          <a:bodyPr>
            <a:normAutofit/>
          </a:bodyPr>
          <a:lstStyle/>
          <a:p>
            <a:pPr marL="0" indent="0">
              <a:buNone/>
            </a:pPr>
            <a:endParaRPr lang="en-GB" dirty="0">
              <a:solidFill>
                <a:srgbClr val="002060"/>
              </a:solidFill>
              <a:latin typeface="Comic Sans MS" panose="030F0702030302020204" pitchFamily="66" charset="0"/>
            </a:endParaRPr>
          </a:p>
          <a:p>
            <a:endParaRPr lang="en-GB" dirty="0">
              <a:solidFill>
                <a:srgbClr val="002060"/>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519682" y="242093"/>
            <a:ext cx="1834118" cy="2017530"/>
          </a:xfrm>
          <a:prstGeom prst="rect">
            <a:avLst/>
          </a:prstGeom>
        </p:spPr>
      </p:pic>
    </p:spTree>
    <p:extLst>
      <p:ext uri="{BB962C8B-B14F-4D97-AF65-F5344CB8AC3E}">
        <p14:creationId xmlns:p14="http://schemas.microsoft.com/office/powerpoint/2010/main" val="212265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Year 2 Curriculum</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838200" y="2911218"/>
            <a:ext cx="10515600" cy="3524751"/>
          </a:xfrm>
        </p:spPr>
        <p:txBody>
          <a:bodyPr>
            <a:normAutofit/>
          </a:bodyPr>
          <a:lstStyle/>
          <a:p>
            <a:r>
              <a:rPr lang="en-GB" dirty="0">
                <a:solidFill>
                  <a:srgbClr val="002060"/>
                </a:solidFill>
                <a:latin typeface="Comic Sans MS" panose="030F0702030302020204" pitchFamily="66" charset="0"/>
              </a:rPr>
              <a:t>Moving into Year 2 is a big change, with different expectations and assessment at the end of the year.</a:t>
            </a:r>
          </a:p>
          <a:p>
            <a:pPr marL="0" indent="0">
              <a:buNone/>
            </a:pPr>
            <a:r>
              <a:rPr lang="en-GB" dirty="0">
                <a:solidFill>
                  <a:srgbClr val="002060"/>
                </a:solidFill>
                <a:latin typeface="Comic Sans MS" panose="030F0702030302020204" pitchFamily="66" charset="0"/>
              </a:rPr>
              <a:t> </a:t>
            </a:r>
          </a:p>
          <a:p>
            <a:r>
              <a:rPr lang="en-GB" dirty="0">
                <a:solidFill>
                  <a:srgbClr val="002060"/>
                </a:solidFill>
                <a:latin typeface="Comic Sans MS" panose="030F0702030302020204" pitchFamily="66" charset="0"/>
              </a:rPr>
              <a:t>Information about each subject can be found in the curriculum map on the website. </a:t>
            </a:r>
          </a:p>
        </p:txBody>
      </p:sp>
      <p:pic>
        <p:nvPicPr>
          <p:cNvPr id="4" name="Picture 3"/>
          <p:cNvPicPr>
            <a:picLocks noChangeAspect="1"/>
          </p:cNvPicPr>
          <p:nvPr/>
        </p:nvPicPr>
        <p:blipFill>
          <a:blip r:embed="rId2"/>
          <a:stretch>
            <a:fillRect/>
          </a:stretch>
        </p:blipFill>
        <p:spPr>
          <a:xfrm>
            <a:off x="9850393" y="233301"/>
            <a:ext cx="1954014" cy="2149415"/>
          </a:xfrm>
          <a:prstGeom prst="rect">
            <a:avLst/>
          </a:prstGeom>
        </p:spPr>
      </p:pic>
    </p:spTree>
    <p:extLst>
      <p:ext uri="{BB962C8B-B14F-4D97-AF65-F5344CB8AC3E}">
        <p14:creationId xmlns:p14="http://schemas.microsoft.com/office/powerpoint/2010/main" val="281146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D24-BE32-498D-874E-4AF435C341FF}"/>
              </a:ext>
            </a:extLst>
          </p:cNvPr>
          <p:cNvSpPr>
            <a:spLocks noGrp="1"/>
          </p:cNvSpPr>
          <p:nvPr>
            <p:ph type="title"/>
          </p:nvPr>
        </p:nvSpPr>
        <p:spPr/>
        <p:txBody>
          <a:bodyPr>
            <a:normAutofit/>
          </a:bodyPr>
          <a:lstStyle/>
          <a:p>
            <a:r>
              <a:rPr lang="en-GB" sz="4000" dirty="0">
                <a:latin typeface="Comic Sans MS" panose="030F0702030302020204" pitchFamily="66" charset="0"/>
                <a:cs typeface="Aharoni" panose="02010803020104030203" pitchFamily="2" charset="-79"/>
              </a:rPr>
              <a:t>A great start to our day </a:t>
            </a:r>
          </a:p>
        </p:txBody>
      </p:sp>
      <p:sp>
        <p:nvSpPr>
          <p:cNvPr id="3" name="Content Placeholder 2">
            <a:extLst>
              <a:ext uri="{FF2B5EF4-FFF2-40B4-BE49-F238E27FC236}">
                <a16:creationId xmlns:a16="http://schemas.microsoft.com/office/drawing/2014/main" id="{6897B823-EDBF-496C-BDAB-BC4BFD082C8E}"/>
              </a:ext>
            </a:extLst>
          </p:cNvPr>
          <p:cNvSpPr>
            <a:spLocks noGrp="1"/>
          </p:cNvSpPr>
          <p:nvPr>
            <p:ph idx="1"/>
          </p:nvPr>
        </p:nvSpPr>
        <p:spPr/>
        <p:txBody>
          <a:bodyPr/>
          <a:lstStyle/>
          <a:p>
            <a:r>
              <a:rPr lang="en-GB" dirty="0">
                <a:solidFill>
                  <a:schemeClr val="tx2"/>
                </a:solidFill>
                <a:latin typeface="Comic Sans MS" panose="030F0702030302020204" pitchFamily="66" charset="0"/>
                <a:ea typeface="Cascadia Code Light" panose="020B0609020000020004" pitchFamily="49" charset="0"/>
                <a:cs typeface="Cascadia Code Light" panose="020B0609020000020004" pitchFamily="49" charset="0"/>
              </a:rPr>
              <a:t>The school day starts at 8.45, but doors open and 8.30 and all children can start early bird work which helps to make a calm start.</a:t>
            </a:r>
          </a:p>
          <a:p>
            <a:r>
              <a:rPr lang="en-GB" dirty="0">
                <a:solidFill>
                  <a:schemeClr val="tx2"/>
                </a:solidFill>
                <a:latin typeface="Comic Sans MS" panose="030F0702030302020204" pitchFamily="66" charset="0"/>
                <a:ea typeface="Cascadia Code Light" panose="020B0609020000020004" pitchFamily="49" charset="0"/>
                <a:cs typeface="Cascadia Code Light" panose="020B0609020000020004" pitchFamily="49" charset="0"/>
              </a:rPr>
              <a:t>Messages can be passed through their reading records as these are checked each day or more urgent matters can be passed onto the office and the teacher can call back when they are not teaching the whole class.</a:t>
            </a:r>
          </a:p>
          <a:p>
            <a:endParaRPr lang="en-GB" dirty="0"/>
          </a:p>
        </p:txBody>
      </p:sp>
    </p:spTree>
    <p:extLst>
      <p:ext uri="{BB962C8B-B14F-4D97-AF65-F5344CB8AC3E}">
        <p14:creationId xmlns:p14="http://schemas.microsoft.com/office/powerpoint/2010/main" val="23613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a:xfrm>
            <a:off x="588818" y="-216766"/>
            <a:ext cx="10515600" cy="1325563"/>
          </a:xfrm>
        </p:spPr>
        <p:txBody>
          <a:bodyPr/>
          <a:lstStyle/>
          <a:p>
            <a:r>
              <a:rPr lang="en-GB" b="1" dirty="0">
                <a:solidFill>
                  <a:srgbClr val="002060"/>
                </a:solidFill>
                <a:latin typeface="Comic Sans MS" panose="030F0702030302020204" pitchFamily="66" charset="0"/>
              </a:rPr>
              <a:t>Reading</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138545" y="1108797"/>
            <a:ext cx="11961091" cy="5437693"/>
          </a:xfrm>
        </p:spPr>
        <p:txBody>
          <a:bodyPr>
            <a:normAutofit/>
          </a:bodyPr>
          <a:lstStyle/>
          <a:p>
            <a:r>
              <a:rPr lang="en-GB" sz="2000" dirty="0">
                <a:solidFill>
                  <a:srgbClr val="002060"/>
                </a:solidFill>
                <a:latin typeface="Comic Sans MS" panose="030F0702030302020204" pitchFamily="66" charset="0"/>
              </a:rPr>
              <a:t>The children need to read daily at home with an adult. </a:t>
            </a:r>
          </a:p>
          <a:p>
            <a:r>
              <a:rPr lang="en-GB" sz="2000" dirty="0">
                <a:solidFill>
                  <a:srgbClr val="002060"/>
                </a:solidFill>
                <a:latin typeface="Comic Sans MS" panose="030F0702030302020204" pitchFamily="66" charset="0"/>
              </a:rPr>
              <a:t>Aim for 10 to 15 mins.  Half reading and half talking about the book.</a:t>
            </a:r>
          </a:p>
          <a:p>
            <a:r>
              <a:rPr lang="en-GB" sz="2000" dirty="0">
                <a:solidFill>
                  <a:srgbClr val="002060"/>
                </a:solidFill>
                <a:latin typeface="Comic Sans MS" panose="030F0702030302020204" pitchFamily="66" charset="0"/>
              </a:rPr>
              <a:t>Try to discuss the book with your child. In year 2 the focus shifts to understanding what they are reading.</a:t>
            </a:r>
          </a:p>
          <a:p>
            <a:r>
              <a:rPr lang="en-GB" sz="2000" dirty="0">
                <a:solidFill>
                  <a:srgbClr val="002060"/>
                </a:solidFill>
                <a:latin typeface="Comic Sans MS" panose="030F0702030302020204" pitchFamily="66" charset="0"/>
              </a:rPr>
              <a:t>Please note in reading record.</a:t>
            </a:r>
          </a:p>
          <a:p>
            <a:r>
              <a:rPr lang="en-GB" sz="2000" dirty="0">
                <a:solidFill>
                  <a:srgbClr val="002060"/>
                </a:solidFill>
                <a:latin typeface="Comic Sans MS" panose="030F0702030302020204" pitchFamily="66" charset="0"/>
              </a:rPr>
              <a:t>Daily reading really does make a difference – (record high this week of 93% reading every night)</a:t>
            </a:r>
          </a:p>
          <a:p>
            <a:r>
              <a:rPr lang="en-GB" sz="2000" dirty="0">
                <a:solidFill>
                  <a:srgbClr val="002060"/>
                </a:solidFill>
                <a:latin typeface="Comic Sans MS" panose="030F0702030302020204" pitchFamily="66" charset="0"/>
              </a:rPr>
              <a:t>Special smelly stickers, stars and certificates for children who read daily.</a:t>
            </a:r>
          </a:p>
          <a:p>
            <a:r>
              <a:rPr lang="en-GB" sz="2000" dirty="0">
                <a:solidFill>
                  <a:srgbClr val="002060"/>
                </a:solidFill>
                <a:latin typeface="Comic Sans MS" panose="030F0702030302020204" pitchFamily="66" charset="0"/>
              </a:rPr>
              <a:t>Still decodable books and moving onto schemes to develop comprehension. Some children will begin to change their books independently.</a:t>
            </a:r>
          </a:p>
          <a:p>
            <a:r>
              <a:rPr lang="en-GB" sz="2000" dirty="0">
                <a:solidFill>
                  <a:srgbClr val="002060"/>
                </a:solidFill>
                <a:latin typeface="Comic Sans MS" panose="030F0702030302020204" pitchFamily="66" charset="0"/>
              </a:rPr>
              <a:t>Don’t be concerned if your child appears to drop a level between schemes, they are not directly comparable.</a:t>
            </a:r>
          </a:p>
          <a:p>
            <a:pPr marL="0" indent="0">
              <a:buNone/>
            </a:pPr>
            <a:endParaRPr lang="en-GB" sz="4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rot="10800000" flipV="1">
            <a:off x="9622853" y="87618"/>
            <a:ext cx="2227231" cy="1390200"/>
          </a:xfrm>
          <a:prstGeom prst="rect">
            <a:avLst/>
          </a:prstGeom>
        </p:spPr>
      </p:pic>
    </p:spTree>
    <p:extLst>
      <p:ext uri="{BB962C8B-B14F-4D97-AF65-F5344CB8AC3E}">
        <p14:creationId xmlns:p14="http://schemas.microsoft.com/office/powerpoint/2010/main" val="35616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Homework</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276246" y="1969477"/>
            <a:ext cx="11271319" cy="4351338"/>
          </a:xfrm>
        </p:spPr>
        <p:txBody>
          <a:bodyPr>
            <a:normAutofit fontScale="92500"/>
          </a:bodyPr>
          <a:lstStyle/>
          <a:p>
            <a:r>
              <a:rPr lang="en-GB" dirty="0">
                <a:solidFill>
                  <a:srgbClr val="002060"/>
                </a:solidFill>
                <a:latin typeface="Comic Sans MS" panose="030F0702030302020204" pitchFamily="66" charset="0"/>
              </a:rPr>
              <a:t>Sent home on a Wednesday and handed in on a Monday. </a:t>
            </a:r>
          </a:p>
          <a:p>
            <a:r>
              <a:rPr lang="en-GB" dirty="0">
                <a:solidFill>
                  <a:srgbClr val="002060"/>
                </a:solidFill>
                <a:latin typeface="Comic Sans MS" panose="030F0702030302020204" pitchFamily="66" charset="0"/>
              </a:rPr>
              <a:t>This will vary, some weeks it will consist of writing super sentences based on their weekly spellings and another piece of work- this may be an Abacus interactive maths game around work we are doing in class, times tables or a task based around the foundation subjects.</a:t>
            </a:r>
          </a:p>
          <a:p>
            <a:r>
              <a:rPr lang="en-GB" dirty="0">
                <a:solidFill>
                  <a:srgbClr val="002060"/>
                </a:solidFill>
                <a:latin typeface="Comic Sans MS" panose="030F0702030302020204" pitchFamily="66" charset="0"/>
              </a:rPr>
              <a:t>Always complete in pencil. </a:t>
            </a:r>
          </a:p>
          <a:p>
            <a:r>
              <a:rPr lang="en-GB" dirty="0">
                <a:solidFill>
                  <a:srgbClr val="002060"/>
                </a:solidFill>
                <a:latin typeface="Comic Sans MS" panose="030F0702030302020204" pitchFamily="66" charset="0"/>
              </a:rPr>
              <a:t>Encourage your child to be as neat as they can and present their homework carefully. </a:t>
            </a:r>
          </a:p>
          <a:p>
            <a:r>
              <a:rPr lang="en-GB" dirty="0">
                <a:solidFill>
                  <a:srgbClr val="002060"/>
                </a:solidFill>
                <a:latin typeface="Comic Sans MS" panose="030F0702030302020204" pitchFamily="66" charset="0"/>
              </a:rPr>
              <a:t>Help as required – it’s a great opportunity for your child to have some one-to-one time.</a:t>
            </a:r>
          </a:p>
        </p:txBody>
      </p:sp>
      <p:pic>
        <p:nvPicPr>
          <p:cNvPr id="5" name="Picture 4"/>
          <p:cNvPicPr>
            <a:picLocks noChangeAspect="1"/>
          </p:cNvPicPr>
          <p:nvPr/>
        </p:nvPicPr>
        <p:blipFill>
          <a:blip r:embed="rId2"/>
          <a:stretch>
            <a:fillRect/>
          </a:stretch>
        </p:blipFill>
        <p:spPr>
          <a:xfrm>
            <a:off x="8639314" y="157957"/>
            <a:ext cx="3224074" cy="1811520"/>
          </a:xfrm>
          <a:prstGeom prst="rect">
            <a:avLst/>
          </a:prstGeom>
        </p:spPr>
      </p:pic>
    </p:spTree>
    <p:extLst>
      <p:ext uri="{BB962C8B-B14F-4D97-AF65-F5344CB8AC3E}">
        <p14:creationId xmlns:p14="http://schemas.microsoft.com/office/powerpoint/2010/main" val="227476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Spellings and Timetables</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838200" y="2643310"/>
            <a:ext cx="10515600" cy="3238744"/>
          </a:xfrm>
        </p:spPr>
        <p:txBody>
          <a:bodyPr>
            <a:normAutofit/>
          </a:bodyPr>
          <a:lstStyle/>
          <a:p>
            <a:r>
              <a:rPr lang="en-GB" dirty="0">
                <a:solidFill>
                  <a:srgbClr val="002060"/>
                </a:solidFill>
                <a:latin typeface="Comic Sans MS" panose="030F0702030302020204" pitchFamily="66" charset="0"/>
              </a:rPr>
              <a:t>The spelling test takes place on the </a:t>
            </a:r>
            <a:r>
              <a:rPr lang="en-GB" b="1" dirty="0">
                <a:solidFill>
                  <a:srgbClr val="002060"/>
                </a:solidFill>
                <a:latin typeface="Comic Sans MS" panose="030F0702030302020204" pitchFamily="66" charset="0"/>
              </a:rPr>
              <a:t>Monday</a:t>
            </a:r>
            <a:r>
              <a:rPr lang="en-GB" dirty="0">
                <a:solidFill>
                  <a:srgbClr val="002060"/>
                </a:solidFill>
                <a:latin typeface="Comic Sans MS" panose="030F0702030302020204" pitchFamily="66" charset="0"/>
              </a:rPr>
              <a:t>. </a:t>
            </a:r>
          </a:p>
          <a:p>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Little and often is best for spelling practise – a good opportunity for some extra handwriting practise too.</a:t>
            </a:r>
          </a:p>
        </p:txBody>
      </p:sp>
      <p:pic>
        <p:nvPicPr>
          <p:cNvPr id="4" name="Picture 3"/>
          <p:cNvPicPr>
            <a:picLocks noChangeAspect="1"/>
          </p:cNvPicPr>
          <p:nvPr/>
        </p:nvPicPr>
        <p:blipFill>
          <a:blip r:embed="rId2"/>
          <a:stretch>
            <a:fillRect/>
          </a:stretch>
        </p:blipFill>
        <p:spPr>
          <a:xfrm>
            <a:off x="7857700" y="339787"/>
            <a:ext cx="4428451" cy="1827212"/>
          </a:xfrm>
          <a:prstGeom prst="rect">
            <a:avLst/>
          </a:prstGeom>
        </p:spPr>
      </p:pic>
    </p:spTree>
    <p:extLst>
      <p:ext uri="{BB962C8B-B14F-4D97-AF65-F5344CB8AC3E}">
        <p14:creationId xmlns:p14="http://schemas.microsoft.com/office/powerpoint/2010/main" val="21251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Uniform and Kit</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838200" y="2245572"/>
            <a:ext cx="10515600" cy="4351338"/>
          </a:xfrm>
        </p:spPr>
        <p:txBody>
          <a:bodyPr>
            <a:normAutofit/>
          </a:bodyPr>
          <a:lstStyle/>
          <a:p>
            <a:endParaRPr lang="en-GB" dirty="0"/>
          </a:p>
          <a:p>
            <a:r>
              <a:rPr lang="en-GB" dirty="0">
                <a:solidFill>
                  <a:srgbClr val="002060"/>
                </a:solidFill>
                <a:latin typeface="Comic Sans MS" panose="030F0702030302020204" pitchFamily="66" charset="0"/>
              </a:rPr>
              <a:t>Please label all uniform.</a:t>
            </a:r>
          </a:p>
          <a:p>
            <a:r>
              <a:rPr lang="en-GB" dirty="0">
                <a:solidFill>
                  <a:srgbClr val="002060"/>
                </a:solidFill>
                <a:latin typeface="Comic Sans MS" panose="030F0702030302020204" pitchFamily="66" charset="0"/>
              </a:rPr>
              <a:t>Book bag – small.</a:t>
            </a:r>
          </a:p>
          <a:p>
            <a:r>
              <a:rPr lang="en-GB" dirty="0">
                <a:solidFill>
                  <a:srgbClr val="002060"/>
                </a:solidFill>
                <a:latin typeface="Comic Sans MS" panose="030F0702030302020204" pitchFamily="66" charset="0"/>
              </a:rPr>
              <a:t>Small, </a:t>
            </a:r>
            <a:r>
              <a:rPr lang="en-GB" b="1" u="sng" dirty="0">
                <a:solidFill>
                  <a:srgbClr val="002060"/>
                </a:solidFill>
                <a:latin typeface="Comic Sans MS" panose="030F0702030302020204" pitchFamily="66" charset="0"/>
              </a:rPr>
              <a:t>plastic water </a:t>
            </a:r>
            <a:r>
              <a:rPr lang="en-GB" dirty="0">
                <a:solidFill>
                  <a:srgbClr val="002060"/>
                </a:solidFill>
                <a:latin typeface="Comic Sans MS" panose="030F0702030302020204" pitchFamily="66" charset="0"/>
              </a:rPr>
              <a:t>bottle brought in daily, with fresh water. Please don’t put them in book bags as they often spill and spoil the books. </a:t>
            </a:r>
          </a:p>
          <a:p>
            <a:r>
              <a:rPr lang="en-GB" dirty="0">
                <a:solidFill>
                  <a:srgbClr val="002060"/>
                </a:solidFill>
                <a:latin typeface="Comic Sans MS" panose="030F0702030302020204" pitchFamily="66" charset="0"/>
              </a:rPr>
              <a:t>Glue sticks.</a:t>
            </a:r>
          </a:p>
          <a:p>
            <a:r>
              <a:rPr lang="en-GB" dirty="0">
                <a:solidFill>
                  <a:srgbClr val="002060"/>
                </a:solidFill>
                <a:latin typeface="Comic Sans MS" panose="030F0702030302020204" pitchFamily="66" charset="0"/>
              </a:rPr>
              <a:t>Pencil case- need pencil, pencil crayons, ruler, sharpener etc</a:t>
            </a:r>
          </a:p>
          <a:p>
            <a:endParaRPr lang="en-GB" dirty="0">
              <a:solidFill>
                <a:srgbClr val="002060"/>
              </a:solidFill>
              <a:latin typeface="Comic Sans MS" panose="030F0702030302020204" pitchFamily="66" charset="0"/>
            </a:endParaRPr>
          </a:p>
          <a:p>
            <a:endParaRPr lang="en-GB" sz="4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518325" y="146843"/>
            <a:ext cx="3313191" cy="2253457"/>
          </a:xfrm>
          <a:prstGeom prst="rect">
            <a:avLst/>
          </a:prstGeom>
        </p:spPr>
      </p:pic>
    </p:spTree>
    <p:extLst>
      <p:ext uri="{BB962C8B-B14F-4D97-AF65-F5344CB8AC3E}">
        <p14:creationId xmlns:p14="http://schemas.microsoft.com/office/powerpoint/2010/main" val="15145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D23-3152-4FEF-A29E-51D0C7D4E2EF}"/>
              </a:ext>
            </a:extLst>
          </p:cNvPr>
          <p:cNvSpPr>
            <a:spLocks noGrp="1"/>
          </p:cNvSpPr>
          <p:nvPr>
            <p:ph type="title"/>
          </p:nvPr>
        </p:nvSpPr>
        <p:spPr/>
        <p:txBody>
          <a:bodyPr/>
          <a:lstStyle/>
          <a:p>
            <a:r>
              <a:rPr lang="en-GB" b="1" dirty="0">
                <a:solidFill>
                  <a:srgbClr val="002060"/>
                </a:solidFill>
                <a:latin typeface="Comic Sans MS" panose="030F0702030302020204" pitchFamily="66" charset="0"/>
              </a:rPr>
              <a:t>Coats and bags</a:t>
            </a:r>
            <a:endParaRPr lang="en-GB" dirty="0"/>
          </a:p>
        </p:txBody>
      </p:sp>
      <p:pic>
        <p:nvPicPr>
          <p:cNvPr id="1026" name="Picture 2" descr="Image preview">
            <a:extLst>
              <a:ext uri="{FF2B5EF4-FFF2-40B4-BE49-F238E27FC236}">
                <a16:creationId xmlns:a16="http://schemas.microsoft.com/office/drawing/2014/main" id="{522DE02E-CB2D-40E4-A166-8596161C05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3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30D-FFF0-4B4F-8658-0FCCBC8FA5BC}"/>
              </a:ext>
            </a:extLst>
          </p:cNvPr>
          <p:cNvSpPr>
            <a:spLocks noGrp="1"/>
          </p:cNvSpPr>
          <p:nvPr>
            <p:ph type="title"/>
          </p:nvPr>
        </p:nvSpPr>
        <p:spPr/>
        <p:txBody>
          <a:bodyPr/>
          <a:lstStyle/>
          <a:p>
            <a:r>
              <a:rPr lang="en-GB" b="1" dirty="0">
                <a:solidFill>
                  <a:srgbClr val="002060"/>
                </a:solidFill>
                <a:latin typeface="Comic Sans MS" panose="030F0702030302020204" pitchFamily="66" charset="0"/>
              </a:rPr>
              <a:t>PE Kits</a:t>
            </a:r>
          </a:p>
        </p:txBody>
      </p:sp>
      <p:sp>
        <p:nvSpPr>
          <p:cNvPr id="3" name="Content Placeholder 2">
            <a:extLst>
              <a:ext uri="{FF2B5EF4-FFF2-40B4-BE49-F238E27FC236}">
                <a16:creationId xmlns:a16="http://schemas.microsoft.com/office/drawing/2014/main" id="{FD55A30E-38C6-44DF-AF01-3C1B3D96A111}"/>
              </a:ext>
            </a:extLst>
          </p:cNvPr>
          <p:cNvSpPr>
            <a:spLocks noGrp="1"/>
          </p:cNvSpPr>
          <p:nvPr>
            <p:ph idx="1"/>
          </p:nvPr>
        </p:nvSpPr>
        <p:spPr>
          <a:xfrm>
            <a:off x="838200" y="1735616"/>
            <a:ext cx="10515600" cy="5025668"/>
          </a:xfrm>
        </p:spPr>
        <p:txBody>
          <a:bodyPr>
            <a:normAutofit lnSpcReduction="10000"/>
          </a:bodyPr>
          <a:lstStyle/>
          <a:p>
            <a:endParaRPr lang="en-GB"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PE on a Monday and Friday. </a:t>
            </a:r>
          </a:p>
          <a:p>
            <a:r>
              <a:rPr lang="en-GB" dirty="0">
                <a:solidFill>
                  <a:srgbClr val="002060"/>
                </a:solidFill>
                <a:latin typeface="Comic Sans MS" panose="030F0702030302020204" pitchFamily="66" charset="0"/>
              </a:rPr>
              <a:t>Children should wear PE kit  into school on Monday and the kit will be sent home each Friday to be washed over the weekend. </a:t>
            </a:r>
          </a:p>
          <a:p>
            <a:r>
              <a:rPr lang="en-GB" dirty="0">
                <a:solidFill>
                  <a:srgbClr val="002060"/>
                </a:solidFill>
                <a:latin typeface="Comic Sans MS" panose="030F0702030302020204" pitchFamily="66" charset="0"/>
              </a:rPr>
              <a:t>If your child wears PE kit for an after school club please send it back into school the next day.  </a:t>
            </a:r>
          </a:p>
          <a:p>
            <a:r>
              <a:rPr lang="en-GB" dirty="0">
                <a:solidFill>
                  <a:srgbClr val="002060"/>
                </a:solidFill>
                <a:latin typeface="Comic Sans MS" panose="030F0702030302020204" pitchFamily="66" charset="0"/>
              </a:rPr>
              <a:t>Kit and bags labelled on the outside so it is easy and quick to correct any mix ups. </a:t>
            </a:r>
          </a:p>
          <a:p>
            <a:r>
              <a:rPr lang="en-GB" dirty="0">
                <a:solidFill>
                  <a:srgbClr val="002060"/>
                </a:solidFill>
                <a:latin typeface="Comic Sans MS" panose="030F0702030302020204" pitchFamily="66" charset="0"/>
              </a:rPr>
              <a:t>Cannot wear earrings during PE lessons.</a:t>
            </a:r>
          </a:p>
          <a:p>
            <a:r>
              <a:rPr lang="en-GB" dirty="0">
                <a:solidFill>
                  <a:srgbClr val="002060"/>
                </a:solidFill>
                <a:latin typeface="Comic Sans MS" panose="030F0702030302020204" pitchFamily="66" charset="0"/>
              </a:rPr>
              <a:t>If wearing tights, please ensure children have socks in their PE bag to wear with their trainers.</a:t>
            </a:r>
          </a:p>
          <a:p>
            <a:endParaRPr lang="en-GB" sz="4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010100" y="156368"/>
            <a:ext cx="2814088" cy="1865863"/>
          </a:xfrm>
          <a:prstGeom prst="rect">
            <a:avLst/>
          </a:prstGeom>
        </p:spPr>
      </p:pic>
    </p:spTree>
    <p:extLst>
      <p:ext uri="{BB962C8B-B14F-4D97-AF65-F5344CB8AC3E}">
        <p14:creationId xmlns:p14="http://schemas.microsoft.com/office/powerpoint/2010/main" val="13987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5526</TotalTime>
  <Words>711</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Calibri</vt:lpstr>
      <vt:lpstr>Calibri Light</vt:lpstr>
      <vt:lpstr>Cascadia Code Light</vt:lpstr>
      <vt:lpstr>Comic Sans MS</vt:lpstr>
      <vt:lpstr>Office Theme</vt:lpstr>
      <vt:lpstr>Welcome to Year 2</vt:lpstr>
      <vt:lpstr>Year 2 Curriculum</vt:lpstr>
      <vt:lpstr>A great start to our day </vt:lpstr>
      <vt:lpstr>Reading</vt:lpstr>
      <vt:lpstr>Homework</vt:lpstr>
      <vt:lpstr>Spellings and Timetables</vt:lpstr>
      <vt:lpstr>Uniform and Kit</vt:lpstr>
      <vt:lpstr>Coats and bags</vt:lpstr>
      <vt:lpstr>PE Kits</vt:lpstr>
      <vt:lpstr> Swimming</vt:lpstr>
      <vt:lpstr>More News</vt:lpstr>
      <vt:lpstr>Trips and Visits  </vt:lpstr>
      <vt:lpstr>Amazon Wishlist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Body</dc:title>
  <dc:creator>Nuala Edgar</dc:creator>
  <cp:lastModifiedBy>Anna Stockdale</cp:lastModifiedBy>
  <cp:revision>38</cp:revision>
  <cp:lastPrinted>2023-09-12T07:03:03Z</cp:lastPrinted>
  <dcterms:created xsi:type="dcterms:W3CDTF">2021-08-23T18:36:01Z</dcterms:created>
  <dcterms:modified xsi:type="dcterms:W3CDTF">2025-09-25T15:45:36Z</dcterms:modified>
</cp:coreProperties>
</file>